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78" r:id="rId3"/>
    <p:sldId id="258" r:id="rId4"/>
    <p:sldId id="256" r:id="rId5"/>
    <p:sldId id="261" r:id="rId6"/>
    <p:sldId id="262" r:id="rId7"/>
    <p:sldId id="28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75" r:id="rId22"/>
    <p:sldId id="280" r:id="rId23"/>
    <p:sldId id="281" r:id="rId24"/>
    <p:sldId id="276" r:id="rId25"/>
    <p:sldId id="285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D1A0-CD98-4AC8-8CCD-F0B37F55F133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D2970-4AB8-4252-BCD8-8E7455C3E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7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کا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7A8-2504-4386-9986-926FA3D9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/>
          <a:lstStyle>
            <a:lvl1pPr algn="ctr" rtl="1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B6DD-CE0C-4A1B-9987-AB29C477F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B46C-6389-4FE8-9636-FBED6C05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C6561F-06F5-452A-8D06-8DEC420AF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4729" y="2403792"/>
            <a:ext cx="7642542" cy="783893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3200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3848F-1230-45F3-B95B-6D6E17360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6802" y="3305252"/>
            <a:ext cx="6218396" cy="516829"/>
          </a:xfrm>
        </p:spPr>
        <p:txBody>
          <a:bodyPr anchor="ctr"/>
          <a:lstStyle>
            <a:lvl1pPr marL="0" indent="0" algn="ctr">
              <a:buNone/>
              <a:defRPr i="1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B0D1FB1-9EB5-446E-B84B-17B91C922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6802" y="3893890"/>
            <a:ext cx="6218396" cy="5168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53" y="1194711"/>
            <a:ext cx="10539663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5814874" y="115392"/>
            <a:ext cx="542727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ورودی به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جدو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5930284" y="115392"/>
            <a:ext cx="5311866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ورودی به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B0AAD-2219-4BBA-8BF6-1E7373E2CA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037" y="1105327"/>
            <a:ext cx="7341326" cy="4694972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2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تن و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9041" y="1105327"/>
            <a:ext cx="3381676" cy="4677239"/>
          </a:xfrm>
          <a:prstGeom prst="rect">
            <a:avLst/>
          </a:prstGeom>
        </p:spPr>
        <p:txBody>
          <a:bodyPr/>
          <a:lstStyle>
            <a:lvl1pPr marL="0" indent="0" algn="just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5797118" y="115392"/>
            <a:ext cx="5445031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ورودی به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061" y="648127"/>
            <a:ext cx="1086611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3840" y="1129396"/>
            <a:ext cx="7315200" cy="4114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3839" y="5244197"/>
            <a:ext cx="7315202" cy="538369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ک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6134928" y="115392"/>
            <a:ext cx="5107222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ورودی به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59789" y="1231011"/>
            <a:ext cx="8778240" cy="4937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-625265" y="3264053"/>
            <a:ext cx="3111962" cy="467451"/>
          </a:xfrm>
        </p:spPr>
        <p:txBody>
          <a:bodyPr>
            <a:normAutofit/>
          </a:bodyPr>
          <a:lstStyle>
            <a:lvl1pPr marL="0" indent="0" algn="ctr" rtl="1">
              <a:buNone/>
              <a:defRPr sz="180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4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فهرست مطال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74B3C-D028-4E95-8309-870225EEC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0F7E-649F-4CC7-996A-BDC4C1E8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B4A383-DBE2-4446-B1CA-6556FD3FDB9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65091000"/>
              </p:ext>
            </p:extLst>
          </p:nvPr>
        </p:nvGraphicFramePr>
        <p:xfrm>
          <a:off x="3432517" y="1840458"/>
          <a:ext cx="5539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297">
                  <a:extLst>
                    <a:ext uri="{9D8B030D-6E8A-4147-A177-3AD203B41FA5}">
                      <a16:colId xmlns:a16="http://schemas.microsoft.com/office/drawing/2014/main" val="1478467872"/>
                    </a:ext>
                  </a:extLst>
                </a:gridCol>
                <a:gridCol w="485247">
                  <a:extLst>
                    <a:ext uri="{9D8B030D-6E8A-4147-A177-3AD203B41FA5}">
                      <a16:colId xmlns:a16="http://schemas.microsoft.com/office/drawing/2014/main" val="26499586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>
                          <a:effectLst/>
                        </a:rPr>
                        <a:t>مقدمه</a:t>
                      </a:r>
                      <a:endParaRPr lang="en-US" sz="2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167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فرضیات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3518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متغیرهای اندازه گیری شده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318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کلاسترینگ مواد ورودی به کوره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6128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بررسی اجمالی عکس العمل کوره نسبت به مواد ورودی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54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دستیار طراحی شده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79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3A2A9E-2945-40A6-9192-66DED4B7E44F}"/>
              </a:ext>
            </a:extLst>
          </p:cNvPr>
          <p:cNvSpPr txBox="1"/>
          <p:nvPr userDrawn="1"/>
        </p:nvSpPr>
        <p:spPr>
          <a:xfrm>
            <a:off x="3432517" y="1463040"/>
            <a:ext cx="553954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فهرست مطالب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02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C8E39-1359-4A21-B43B-7FF470CCADE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5865090"/>
            <a:ext cx="966651" cy="9863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CA032-E805-4CEE-82ED-A5761C23C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173" y="6417646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5D8B4B6-9D9D-49FC-812C-B17289AD0A0B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02AA4AD-CD8F-4FB3-B0BC-31B1BA7E6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17646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D50B-831B-4BFD-AF04-38F27D884FE5}"/>
              </a:ext>
            </a:extLst>
          </p:cNvPr>
          <p:cNvCxnSpPr>
            <a:cxnSpLocks/>
          </p:cNvCxnSpPr>
          <p:nvPr userDrawn="1"/>
        </p:nvCxnSpPr>
        <p:spPr>
          <a:xfrm>
            <a:off x="1136469" y="6335487"/>
            <a:ext cx="10345782" cy="0"/>
          </a:xfrm>
          <a:prstGeom prst="line">
            <a:avLst/>
          </a:prstGeom>
          <a:ln w="31750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1DDB4E50-3F2D-4FC7-9A56-EC11E282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AF8CE88-AB44-4D3F-B050-8DD475510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75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3" r:id="rId5"/>
    <p:sldLayoutId id="214748365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1030-tsne-clusters.jpg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1030-kde-results.jpg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fine-tsne-clusters.jpg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fine-kde-results.jpg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olomite-tsne-clusters.jpg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olomite-kde-results.jpg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lime-tsne-clusters.jpg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lime-kde-results.jpg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tsne-clusters.jpg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kde-results0.jpg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heidar\Documents\GitHub\EAF-Data-Analysis\presentation\shooting-to-future.jpg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file:///C:\Users\heidar\Documents\GitHub\EAF-Data-Analysis\presentation\shooting-to-future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بررسی پارامترهای ورودی به کوره </a:t>
            </a:r>
            <a:r>
              <a:rPr lang="en-US" dirty="0"/>
              <a:t>EAF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fa-IR" dirty="0"/>
              <a:t>دفتر فنی و توسعه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سید حیدر علوی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 dirty="0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10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3334054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8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کک 1030</a:t>
            </a:r>
          </a:p>
          <a:p>
            <a:r>
              <a:rPr lang="fa-IR" dirty="0"/>
              <a:t>همانگونه که در شکل مشخص است دو الگو می توان در داده های کک 1030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84AA6CFD-CE1C-453A-A3EE-2709215CA9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خوشه بندی کک 1030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1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91C72B0-FCE4-4263-AE54-C6BE3AE5A3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97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کک فاین</a:t>
            </a:r>
          </a:p>
          <a:p>
            <a:r>
              <a:rPr lang="fa-IR" dirty="0"/>
              <a:t>همانگونه که در شکل مشخص است دو الگو می توان در داده های کک فاین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کک فاین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6136BEE-38D0-43F8-95B0-FFCD099922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042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DBB1352-69DE-46AA-A679-13A779C397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9003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دولومیت</a:t>
            </a:r>
          </a:p>
          <a:p>
            <a:r>
              <a:rPr lang="fa-IR" dirty="0"/>
              <a:t>همانگونه که در شکل مشخص است دو الگو می توان در داده های دولومیت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دولومیت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D43F399-FDFB-4A04-830F-ACDD962BE0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6784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E31A34-BFA4-4F0B-8A30-0684734B20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99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آهک</a:t>
            </a:r>
          </a:p>
          <a:p>
            <a:r>
              <a:rPr lang="fa-IR" dirty="0"/>
              <a:t>همانگونه که در شکل مشخص است دو الگو می توان در داده های آهک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آهک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D047C04-09BF-4DAC-9E9B-D251A66B78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427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7ECB06B-E35E-4F2D-B174-9A882C7C2D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6675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آهن اسفنجی</a:t>
            </a:r>
          </a:p>
          <a:p>
            <a:r>
              <a:rPr lang="fa-IR" dirty="0"/>
              <a:t>نتایج آزمایشگاه برای </a:t>
            </a:r>
            <a:r>
              <a:rPr lang="en-US" dirty="0"/>
              <a:t>Fe Metal</a:t>
            </a:r>
            <a:r>
              <a:rPr lang="fa-IR" dirty="0"/>
              <a:t> در آهن اسفنجی سرد و گرم باهم متفاوت است ولی می توان یک رابطه مشخص بین نتایج مشاهده کرد.</a:t>
            </a:r>
          </a:p>
          <a:p>
            <a:r>
              <a:rPr lang="fa-IR" dirty="0"/>
              <a:t>باتوجه به اطمینان بیشتر به نتایج آزمایشگاهی آهن اسفنجی سرد در این مطالعه از داده های آهن اسفنجی سرد استفاده شده است.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19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مقایسه </a:t>
            </a:r>
            <a:r>
              <a:rPr lang="en-US" dirty="0"/>
              <a:t>Fe Metal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DBAC665-CA9A-4958-9B8A-41EE0718CD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129396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31398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بررسی پارامترهای ورودی به کوره </a:t>
            </a:r>
            <a:r>
              <a:rPr lang="en-US" dirty="0"/>
              <a:t>EAF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Repository:</a:t>
            </a:r>
          </a:p>
          <a:p>
            <a:r>
              <a:rPr lang="en-US"/>
              <a:t>https://github.com/heidaralavi/EAF-Data-Analysis</a:t>
            </a:r>
            <a:endParaRPr lang="fa-IR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Email: alavi.h@gmail.com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49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آهن اسفنجی سرد</a:t>
            </a:r>
          </a:p>
          <a:p>
            <a:r>
              <a:rPr lang="fa-IR" dirty="0"/>
              <a:t>همانگونه که در شکل مشخص است دو الگو می توان در داده های آهن اسفنجی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20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آهن اسفنجی 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DBAC665-CA9A-4958-9B8A-41EE0718CD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819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21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69716D2-F3CF-4635-9683-D04B909243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3362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377015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1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همانگونه که در شکل مشخص است شش الگوی رفتاری می توان در داده های کوره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23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5- بررسی اجمالی عکس العمل کوره نسبت به مواد ورودی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کوره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BC6823B-6FFB-483F-8B0B-B6FA508165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33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</p:spPr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</p:spPr>
        <p:txBody>
          <a:bodyPr/>
          <a:lstStyle/>
          <a:p>
            <a:fld id="{C155B7D0-2490-4A91-A624-48BCB850ABB6}" type="slidenum">
              <a:rPr lang="en-US" smtClean="0"/>
              <a:pPr/>
              <a:t>24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 fontScale="92500"/>
          </a:bodyPr>
          <a:lstStyle/>
          <a:p>
            <a:r>
              <a:rPr lang="fa-IR" dirty="0"/>
              <a:t>5- بررسی اجمالی عکس العمل کوره نسبت به مواد ورودی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BC8FFF2-559B-463F-8A44-8266F6690A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1459789" y="1231011"/>
            <a:ext cx="8778240" cy="493776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-625265" y="3264053"/>
            <a:ext cx="3111962" cy="467451"/>
          </a:xfrm>
        </p:spPr>
        <p:txBody>
          <a:bodyPr/>
          <a:lstStyle/>
          <a:p>
            <a:r>
              <a:rPr lang="fa-IR" dirty="0"/>
              <a:t>نسبت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46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F671-885C-1F48-70C2-2483A8E4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689435-D90E-D016-B5A4-D4C92C21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</p:spPr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978BB-8C4A-D8A9-82F6-A8CCB7AA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</p:spPr>
        <p:txBody>
          <a:bodyPr/>
          <a:lstStyle/>
          <a:p>
            <a:fld id="{C155B7D0-2490-4A91-A624-48BCB850ABB6}" type="slidenum">
              <a:rPr lang="en-US" smtClean="0"/>
              <a:pPr/>
              <a:t>25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76918-D467-4688-C9DF-B2756647EC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 fontScale="92500"/>
          </a:bodyPr>
          <a:lstStyle/>
          <a:p>
            <a:r>
              <a:rPr lang="fa-IR" dirty="0"/>
              <a:t>5- بررسی اجمالی عکس العمل کوره نسبت به مواد ورودی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6E024-6729-486A-8500-01882590EF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-625265" y="3264053"/>
            <a:ext cx="3111962" cy="467451"/>
          </a:xfrm>
        </p:spPr>
        <p:txBody>
          <a:bodyPr/>
          <a:lstStyle/>
          <a:p>
            <a:r>
              <a:rPr lang="fa-IR" dirty="0"/>
              <a:t>استراتژی شلیک به آینده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447AC0A-16D1-3ED3-28D0-F12D5A857B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t="11496" b="11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2817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527A7-DF93-B5A7-C860-84C79123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6503B-8487-61C0-1771-2ED77446C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D33EB-1056-6829-AAC6-DEC0542B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53C35E-5FAA-D563-46C1-DA83123E2FAC}"/>
              </a:ext>
            </a:extLst>
          </p:cNvPr>
          <p:cNvSpPr/>
          <p:nvPr/>
        </p:nvSpPr>
        <p:spPr>
          <a:xfrm rot="10800000">
            <a:off x="8949176" y="424640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19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31D72-657A-47E5-FAED-BA882230E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3061-37E0-10C2-63BB-7CB0B2E3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بررسی پارامترهای ورودی به کوره </a:t>
            </a:r>
            <a:r>
              <a:rPr lang="en-US" dirty="0"/>
              <a:t>EAF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8E06A-C90D-0483-3938-1EB1DA4CA4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24C7B-BFED-0211-74AB-D78C38AD6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9DDBC-1FB8-4039-4FE2-B4E51EEB7C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fa-IR" dirty="0"/>
              <a:t>بحث و تبادل نظر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D012A-B5B0-3FFB-22AC-FA422F39A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------------------------------------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26781-A68F-9259-7812-000F7F952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 dirty="0"/>
              <a:t>---------------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7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189913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35">
            <a:extLst>
              <a:ext uri="{FF2B5EF4-FFF2-40B4-BE49-F238E27FC236}">
                <a16:creationId xmlns:a16="http://schemas.microsoft.com/office/drawing/2014/main" id="{403E5321-D5A8-4CCE-913C-8B54E08CE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در این مطالعه دیتاهای یکساله ورودی و خروجی کوره </a:t>
            </a:r>
            <a:r>
              <a:rPr lang="en-US" dirty="0"/>
              <a:t>EAF</a:t>
            </a:r>
            <a:r>
              <a:rPr lang="fa-IR" dirty="0"/>
              <a:t> کارخانه فولادسازی چادرملو با هدف بدست آوردن مناسبترین پیشینه، مورد مطالعه و بررسی قرار گرفته است.</a:t>
            </a:r>
          </a:p>
          <a:p>
            <a:r>
              <a:rPr lang="fa-IR" dirty="0"/>
              <a:t>- بازه زمانی مورد مطالعه از 1402/09/15 تا 1403/09/15 بوده است که داده های ورودی مواد اولیه نظیر دولومیت، آهک، کک و آهن اسفنجی بصورت متوسط روزانه استخراج گردیده است.</a:t>
            </a:r>
          </a:p>
          <a:p>
            <a:r>
              <a:rPr lang="fa-IR" dirty="0"/>
              <a:t>- برای کلاسه بندی داده ها از روش </a:t>
            </a:r>
            <a:r>
              <a:rPr lang="en-US" dirty="0"/>
              <a:t>Agglomerative Hierarchical Clustering</a:t>
            </a:r>
            <a:r>
              <a:rPr lang="fa-IR" dirty="0"/>
              <a:t> بهره گیری شده است. این روش یک روش محبوب و قدرتمند در ماشین لرنینگ برای گروه بندی داده ها است که بر اساس تراکم نقاط داده ها کار می کند و نقاطی که نزدیک به هم هستند را در یک کلاستر قرار می دهد و نقاطی که در مناطق کم تراکم هستند را به عنوان نویز در نظر می گیرد.</a:t>
            </a:r>
          </a:p>
          <a:p>
            <a:r>
              <a:rPr lang="fa-IR" dirty="0"/>
              <a:t>- این روش می تواند کلاسترهای با ساختار پیچیده را شناسایی نماید.</a:t>
            </a:r>
          </a:p>
          <a:p>
            <a:endParaRPr lang="fa-IR" dirty="0"/>
          </a:p>
          <a:p>
            <a:endParaRPr lang="fa-I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8046-45DC-41A4-B735-6EBAB4CB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66F6-9500-4CB1-8415-2906B5DD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09D5130-2DAE-43CD-A1C1-B2B055D72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419652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4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653896-3B8A-4905-B995-23FA054EE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به منظور حذف داده های پرت </a:t>
            </a:r>
            <a:r>
              <a:rPr lang="en-US" dirty="0"/>
              <a:t>(outlier data)</a:t>
            </a:r>
            <a:r>
              <a:rPr lang="fa-IR" dirty="0"/>
              <a:t> موارد ذیل را فرض کرده ایم:</a:t>
            </a:r>
          </a:p>
          <a:p>
            <a:r>
              <a:rPr lang="fa-IR" dirty="0"/>
              <a:t>- برای کک 1030، کک فاین، دولومیت، آهک و آهن اسفنجی مقادیر متوسط روزانه را برای هر روز در نظر گرفته ایم.</a:t>
            </a:r>
          </a:p>
          <a:p>
            <a:r>
              <a:rPr lang="fa-IR" dirty="0"/>
              <a:t>- در آنالیزهای آهن اسفنجی فقط عناصر فلزی و کربن را مدنظر قرار دادیم.</a:t>
            </a:r>
            <a:endParaRPr lang="en-US" dirty="0"/>
          </a:p>
          <a:p>
            <a:r>
              <a:rPr lang="fa-IR" dirty="0"/>
              <a:t>- با توجه به اینکه آنالیز سرباره برای تمام ذوب ها موجود نبود، فرض کردیم آنالیز سرباره در فاصله بین دو اندازه گیری متوالی ثابت بوده است.</a:t>
            </a:r>
          </a:p>
          <a:p>
            <a:r>
              <a:rPr lang="fa-IR" dirty="0"/>
              <a:t>- ذوب هایی که </a:t>
            </a:r>
            <a:r>
              <a:rPr lang="en-US" dirty="0"/>
              <a:t>Duration</a:t>
            </a:r>
            <a:r>
              <a:rPr lang="fa-IR" dirty="0"/>
              <a:t> بین 40 تا 70 دقیقه داشته اند مطالعه کرده ایم.</a:t>
            </a:r>
          </a:p>
          <a:p>
            <a:r>
              <a:rPr lang="fa-IR" dirty="0"/>
              <a:t>- ذوب هایی که </a:t>
            </a:r>
            <a:r>
              <a:rPr lang="en-US" dirty="0"/>
              <a:t>Tapping</a:t>
            </a:r>
            <a:r>
              <a:rPr lang="fa-IR" dirty="0"/>
              <a:t> آنها کمتر از 600 ثانیه و بین 170 تا 200 تن بوده اند را مطالعه کرده ایم.</a:t>
            </a:r>
          </a:p>
          <a:p>
            <a:r>
              <a:rPr lang="fa-IR" dirty="0"/>
              <a:t>- ذوب هایی که تماما توسط آهن اسفنجی شارژ شده اند را مطالعه کرده ایم.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86F4A-EFF8-4D49-836D-3E65F3DE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D42AB-9668-4F6E-A0B0-974CE0A7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829D-CA4B-49F4-9202-06739446F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2- فرضیات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93C73-DA54-49D1-A231-AD4C24FC0616}"/>
              </a:ext>
            </a:extLst>
          </p:cNvPr>
          <p:cNvSpPr txBox="1"/>
          <p:nvPr/>
        </p:nvSpPr>
        <p:spPr>
          <a:xfrm>
            <a:off x="1" y="5059238"/>
            <a:ext cx="11117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solidFill>
                  <a:srgbClr val="C00000"/>
                </a:solidFill>
              </a:rPr>
              <a:t>با توجه به مفروضات فوق 3317 ذوب در بازه یکساله بررسی شده اند.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6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15B96-94C9-E63A-6224-C64B44AE8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FF4C925-1D38-713A-D58C-49C3E6B8C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53" y="1194711"/>
            <a:ext cx="10539663" cy="4605588"/>
          </a:xfrm>
        </p:spPr>
        <p:txBody>
          <a:bodyPr/>
          <a:lstStyle/>
          <a:p>
            <a:r>
              <a:rPr lang="fa-IR" dirty="0"/>
              <a:t>از استراتژی "شلیک به آینده" در این بررسی استفاده کرده ایم.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008FD-0B80-A03F-9E87-79214CE0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</p:spPr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670E3-CFB0-9798-4ABF-1314B57B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</p:spPr>
        <p:txBody>
          <a:bodyPr/>
          <a:lstStyle/>
          <a:p>
            <a:fld id="{C155B7D0-2490-4A91-A624-48BCB850ABB6}" type="slidenum">
              <a:rPr lang="en-US" smtClean="0"/>
              <a:pPr/>
              <a:t>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DD039-9834-5F65-975D-689B9FBE0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/>
          <a:lstStyle/>
          <a:p>
            <a:r>
              <a:rPr lang="fa-IR"/>
              <a:t>2- فرضیات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762A5-4581-FFE4-C7EC-2D7D41030BD0}"/>
              </a:ext>
            </a:extLst>
          </p:cNvPr>
          <p:cNvPicPr>
            <a:picLocks noChangeAspect="1"/>
          </p:cNvPicPr>
          <p:nvPr/>
        </p:nvPicPr>
        <p:blipFill>
          <a:blip r:embed="rId2" r:link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75" y="1799798"/>
            <a:ext cx="6035649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02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841679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4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A28CC-B53E-428E-9B34-C10A0520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</p:spPr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B66DD-E294-4CBB-AF8C-E59AB7D4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</p:spPr>
        <p:txBody>
          <a:bodyPr/>
          <a:lstStyle/>
          <a:p>
            <a:fld id="{C155B7D0-2490-4A91-A624-48BCB850ABB6}" type="slidenum">
              <a:rPr lang="en-US" smtClean="0"/>
              <a:pPr/>
              <a:t>9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F11BDD4F-521B-4A31-B158-F50B021C6A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/>
          <a:lstStyle/>
          <a:p>
            <a:r>
              <a:rPr lang="fa-IR" dirty="0"/>
              <a:t>3- متغیرهای اندازه گیری شده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97FAE88-45BE-4DDE-A923-FA1BE4AA526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21569813"/>
              </p:ext>
            </p:extLst>
          </p:nvPr>
        </p:nvGraphicFramePr>
        <p:xfrm>
          <a:off x="25400" y="1104900"/>
          <a:ext cx="12166605" cy="5220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143">
                  <a:extLst>
                    <a:ext uri="{9D8B030D-6E8A-4147-A177-3AD203B41FA5}">
                      <a16:colId xmlns:a16="http://schemas.microsoft.com/office/drawing/2014/main" val="4101994849"/>
                    </a:ext>
                  </a:extLst>
                </a:gridCol>
                <a:gridCol w="354903">
                  <a:extLst>
                    <a:ext uri="{9D8B030D-6E8A-4147-A177-3AD203B41FA5}">
                      <a16:colId xmlns:a16="http://schemas.microsoft.com/office/drawing/2014/main" val="363841322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90695158"/>
                    </a:ext>
                  </a:extLst>
                </a:gridCol>
                <a:gridCol w="464234">
                  <a:extLst>
                    <a:ext uri="{9D8B030D-6E8A-4147-A177-3AD203B41FA5}">
                      <a16:colId xmlns:a16="http://schemas.microsoft.com/office/drawing/2014/main" val="2308817928"/>
                    </a:ext>
                  </a:extLst>
                </a:gridCol>
                <a:gridCol w="450166">
                  <a:extLst>
                    <a:ext uri="{9D8B030D-6E8A-4147-A177-3AD203B41FA5}">
                      <a16:colId xmlns:a16="http://schemas.microsoft.com/office/drawing/2014/main" val="155698313"/>
                    </a:ext>
                  </a:extLst>
                </a:gridCol>
                <a:gridCol w="402239">
                  <a:extLst>
                    <a:ext uri="{9D8B030D-6E8A-4147-A177-3AD203B41FA5}">
                      <a16:colId xmlns:a16="http://schemas.microsoft.com/office/drawing/2014/main" val="13164710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78096359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21300954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1106506787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89525678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821565732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2750512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43124788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963100895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13489371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625384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1732557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7305276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9294176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3238947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1820588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9926611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73999979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298102643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2272224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634025116"/>
                    </a:ext>
                  </a:extLst>
                </a:gridCol>
              </a:tblGrid>
              <a:tr h="1525758"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Size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Cao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Mgo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Metal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Total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MD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Al2o3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P2o5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Mno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Gunge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Feo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B2,B3,B4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On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Off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Ele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</a:t>
                      </a:r>
                      <a:r>
                        <a:rPr lang="en-US" dirty="0" err="1"/>
                        <a:t>Kwh</a:t>
                      </a:r>
                      <a:r>
                        <a:rPr lang="en-US" dirty="0"/>
                        <a:t>/t)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Ch4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C(</a:t>
                      </a:r>
                      <a:r>
                        <a:rPr lang="en-US" dirty="0" err="1"/>
                        <a:t>inj</a:t>
                      </a:r>
                      <a:r>
                        <a:rPr lang="en-US" dirty="0"/>
                        <a:t>)</a:t>
                      </a:r>
                    </a:p>
                  </a:txBody>
                  <a:tcPr vert="vert270" anchor="ctr"/>
                </a:tc>
                <a:extLst>
                  <a:ext uri="{0D108BD9-81ED-4DB2-BD59-A6C34878D82A}">
                    <a16:rowId xmlns:a16="http://schemas.microsoft.com/office/drawing/2014/main" val="2555363463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1030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382117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754581"/>
                  </a:ext>
                </a:extLst>
              </a:tr>
              <a:tr h="47632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Dolomite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09335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Lime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992246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782337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Slag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316602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EAF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8681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CCF74F-5E8A-12DB-9B84-81AA6E50B836}"/>
              </a:ext>
            </a:extLst>
          </p:cNvPr>
          <p:cNvSpPr txBox="1"/>
          <p:nvPr/>
        </p:nvSpPr>
        <p:spPr>
          <a:xfrm>
            <a:off x="447675" y="4191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57023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1103</Words>
  <Application>Microsoft Office PowerPoint</Application>
  <PresentationFormat>Widescreen</PresentationFormat>
  <Paragraphs>196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بررسی پارامترهای ورودی به کوره EAF</vt:lpstr>
      <vt:lpstr>بررسی پارامترهای ورودی به کوره EAF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بررسی پارامترهای ورودی به کوره EAF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بررسی پارامترهای کوره EAF</dc:title>
  <dc:creator>Heydar Alavi</dc:creator>
  <cp:lastModifiedBy>heidar alavi</cp:lastModifiedBy>
  <cp:revision>173</cp:revision>
  <dcterms:created xsi:type="dcterms:W3CDTF">2024-12-21T07:03:15Z</dcterms:created>
  <dcterms:modified xsi:type="dcterms:W3CDTF">2025-01-11T17:19:55Z</dcterms:modified>
</cp:coreProperties>
</file>